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0"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9.04.2020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9.04.2020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6431" y="332656"/>
            <a:ext cx="8685070" cy="2585323"/>
          </a:xfrm>
          <a:prstGeom prst="rect">
            <a:avLst/>
          </a:prstGeom>
          <a:noFill/>
        </p:spPr>
        <p:txBody>
          <a:bodyPr wrap="none" lIns="91440" tIns="45720" rIns="91440" bIns="45720">
            <a:spAutoFit/>
          </a:bodyPr>
          <a:lstStyle/>
          <a:p>
            <a:pPr algn="ctr"/>
            <a:r>
              <a:rPr lang="tr-TR" sz="5400" b="1" i="1" cap="all" spc="0" dirty="0" smtClean="0">
                <a:ln w="9000" cmpd="sng">
                  <a:solidFill>
                    <a:schemeClr val="accent4">
                      <a:shade val="50000"/>
                      <a:satMod val="120000"/>
                    </a:schemeClr>
                  </a:solidFill>
                  <a:prstDash val="solid"/>
                </a:ln>
                <a:solidFill>
                  <a:srgbClr val="92D050"/>
                </a:solidFill>
                <a:effectLst>
                  <a:reflection blurRad="12700" stA="28000" endPos="45000" dist="1000" dir="5400000" sy="-100000" algn="bl" rotWithShape="0"/>
                </a:effectLst>
              </a:rPr>
              <a:t>KAMU YÖNETİMİ – 2</a:t>
            </a:r>
          </a:p>
          <a:p>
            <a:pPr algn="ctr"/>
            <a:r>
              <a:rPr lang="tr-TR" sz="5400" b="1" i="1" cap="all" dirty="0" smtClean="0">
                <a:ln w="9000" cmpd="sng">
                  <a:solidFill>
                    <a:schemeClr val="accent4">
                      <a:shade val="50000"/>
                      <a:satMod val="120000"/>
                    </a:schemeClr>
                  </a:solidFill>
                  <a:prstDash val="solid"/>
                </a:ln>
                <a:solidFill>
                  <a:srgbClr val="92D050"/>
                </a:solidFill>
                <a:effectLst>
                  <a:reflection blurRad="12700" stA="28000" endPos="45000" dist="1000" dir="5400000" sy="-100000" algn="bl" rotWithShape="0"/>
                </a:effectLst>
              </a:rPr>
              <a:t>KAMU YÖNETİMİ’NİN TANIMI</a:t>
            </a:r>
          </a:p>
          <a:p>
            <a:pPr algn="ctr"/>
            <a:r>
              <a:rPr lang="tr-TR" sz="5400" b="1" i="1" cap="all" dirty="0" smtClean="0">
                <a:ln w="9000" cmpd="sng">
                  <a:solidFill>
                    <a:schemeClr val="accent4">
                      <a:shade val="50000"/>
                      <a:satMod val="120000"/>
                    </a:schemeClr>
                  </a:solidFill>
                  <a:prstDash val="solid"/>
                </a:ln>
                <a:solidFill>
                  <a:srgbClr val="92D050"/>
                </a:solidFill>
                <a:effectLst>
                  <a:reflection blurRad="12700" stA="28000" endPos="45000" dist="1000" dir="5400000" sy="-100000" algn="bl" rotWithShape="0"/>
                </a:effectLst>
              </a:rPr>
              <a:t> ve gelişimi</a:t>
            </a:r>
            <a:endParaRPr lang="tr-TR" sz="5400" b="1" i="1" cap="all" spc="0" dirty="0">
              <a:ln w="9000" cmpd="sng">
                <a:solidFill>
                  <a:schemeClr val="accent4">
                    <a:shade val="50000"/>
                    <a:satMod val="120000"/>
                  </a:schemeClr>
                </a:solidFill>
                <a:prstDash val="solid"/>
              </a:ln>
              <a:solidFill>
                <a:srgbClr val="92D050"/>
              </a:solidFill>
              <a:effectLst>
                <a:reflection blurRad="12700" stA="28000" endPos="45000" dist="1000" dir="5400000" sy="-100000" algn="bl" rotWithShape="0"/>
              </a:effectLst>
            </a:endParaRPr>
          </a:p>
        </p:txBody>
      </p:sp>
      <p:pic>
        <p:nvPicPr>
          <p:cNvPr id="1026" name="Picture 2" descr="C:\Users\mmeti\Desktop\580b57fcd9996e24bc43c521.png"/>
          <p:cNvPicPr>
            <a:picLocks noChangeAspect="1" noChangeArrowheads="1"/>
          </p:cNvPicPr>
          <p:nvPr/>
        </p:nvPicPr>
        <p:blipFill>
          <a:blip r:embed="rId2" cstate="print"/>
          <a:srcRect/>
          <a:stretch>
            <a:fillRect/>
          </a:stretch>
        </p:blipFill>
        <p:spPr bwMode="auto">
          <a:xfrm>
            <a:off x="0" y="5429672"/>
            <a:ext cx="539552" cy="539552"/>
          </a:xfrm>
          <a:prstGeom prst="rect">
            <a:avLst/>
          </a:prstGeom>
          <a:noFill/>
        </p:spPr>
      </p:pic>
      <p:pic>
        <p:nvPicPr>
          <p:cNvPr id="1027" name="Picture 3" descr="C:\Users\mmeti\Desktop\580b57fcd9996e24bc43c545.png"/>
          <p:cNvPicPr>
            <a:picLocks noChangeAspect="1" noChangeArrowheads="1"/>
          </p:cNvPicPr>
          <p:nvPr/>
        </p:nvPicPr>
        <p:blipFill>
          <a:blip r:embed="rId3" cstate="print"/>
          <a:srcRect/>
          <a:stretch>
            <a:fillRect/>
          </a:stretch>
        </p:blipFill>
        <p:spPr bwMode="auto">
          <a:xfrm>
            <a:off x="0" y="6021288"/>
            <a:ext cx="479217" cy="337418"/>
          </a:xfrm>
          <a:prstGeom prst="rect">
            <a:avLst/>
          </a:prstGeom>
          <a:noFill/>
        </p:spPr>
      </p:pic>
      <p:sp>
        <p:nvSpPr>
          <p:cNvPr id="7" name="6 Metin kutusu"/>
          <p:cNvSpPr txBox="1"/>
          <p:nvPr/>
        </p:nvSpPr>
        <p:spPr>
          <a:xfrm>
            <a:off x="611560" y="5589240"/>
            <a:ext cx="2808312" cy="369332"/>
          </a:xfrm>
          <a:prstGeom prst="rect">
            <a:avLst/>
          </a:prstGeom>
          <a:noFill/>
        </p:spPr>
        <p:txBody>
          <a:bodyPr wrap="square" rtlCol="0">
            <a:spAutoFit/>
          </a:bodyPr>
          <a:lstStyle/>
          <a:p>
            <a:r>
              <a:rPr lang="tr-TR" dirty="0" smtClean="0"/>
              <a:t>kamuyönetimci16</a:t>
            </a:r>
            <a:endParaRPr lang="tr-TR" dirty="0"/>
          </a:p>
        </p:txBody>
      </p:sp>
      <p:sp>
        <p:nvSpPr>
          <p:cNvPr id="8" name="7 Metin kutusu"/>
          <p:cNvSpPr txBox="1"/>
          <p:nvPr/>
        </p:nvSpPr>
        <p:spPr>
          <a:xfrm>
            <a:off x="611560" y="6021288"/>
            <a:ext cx="2808312" cy="369332"/>
          </a:xfrm>
          <a:prstGeom prst="rect">
            <a:avLst/>
          </a:prstGeom>
          <a:noFill/>
        </p:spPr>
        <p:txBody>
          <a:bodyPr wrap="square" rtlCol="0">
            <a:spAutoFit/>
          </a:bodyPr>
          <a:lstStyle/>
          <a:p>
            <a:r>
              <a:rPr lang="tr-TR" dirty="0" err="1" smtClean="0"/>
              <a:t>kamuyönetimci</a:t>
            </a:r>
            <a:endParaRPr lang="tr-TR"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Yönetiminde Değişim – 1 </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1928 ekonomik buhranı, 2. dünya savaşı gibi </a:t>
            </a:r>
            <a:r>
              <a:rPr lang="tr-TR" dirty="0" smtClean="0"/>
              <a:t>dünya düzenini etkileyen olaylar, aynı zamanda devlet sistemlerinde de çeşitli değişikliklere neden olmuştur.</a:t>
            </a:r>
          </a:p>
          <a:p>
            <a:r>
              <a:rPr lang="tr-TR" dirty="0" smtClean="0"/>
              <a:t>Bu süreç sonrası devletlerin üstüne büyük bir yük binmiş, ve en büyük kalkınma hamlelerini hep devletler yapmıştır. </a:t>
            </a:r>
          </a:p>
          <a:p>
            <a:r>
              <a:rPr lang="tr-TR" dirty="0" smtClean="0"/>
              <a:t>Ekonominin, mal ve hizmetin devletin tekelinde olması, zamanla devlet yönetimlerini yıpratmaya başlamıştır.</a:t>
            </a:r>
            <a:endParaRPr lang="tr-TR" dirty="0" smtClean="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Yönetiminde Değişim – 2</a:t>
            </a:r>
            <a:endParaRPr lang="tr-TR" dirty="0"/>
          </a:p>
        </p:txBody>
      </p:sp>
      <p:sp>
        <p:nvSpPr>
          <p:cNvPr id="3" name="2 İçerik Yer Tutucusu"/>
          <p:cNvSpPr>
            <a:spLocks noGrp="1"/>
          </p:cNvSpPr>
          <p:nvPr>
            <p:ph idx="1"/>
          </p:nvPr>
        </p:nvSpPr>
        <p:spPr/>
        <p:txBody>
          <a:bodyPr/>
          <a:lstStyle/>
          <a:p>
            <a:r>
              <a:rPr lang="tr-TR" dirty="0" smtClean="0"/>
              <a:t>“Devletler, ülke yönetimini ve idaresini mi sağlayacak, yoksa esnafçılık mı oynayacak” gibi spesifik sorular sorulmaya başlanmıştır.</a:t>
            </a:r>
          </a:p>
          <a:p>
            <a:r>
              <a:rPr lang="tr-TR" dirty="0" smtClean="0"/>
              <a:t>Çünkü devletin, tümüyle ekonomik piyasaları canlı tutmaya çalışması, idari işleri sürekli aksatmakta ve devleti yıpratmaktaydı. Bu durum da, devletlerin gelişimine mani olmaktaydı.  </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Yönetiminde Değişim – </a:t>
            </a:r>
            <a:r>
              <a:rPr lang="tr-TR" dirty="0" smtClean="0"/>
              <a:t>3</a:t>
            </a:r>
            <a:endParaRPr lang="tr-TR" dirty="0"/>
          </a:p>
        </p:txBody>
      </p:sp>
      <p:sp>
        <p:nvSpPr>
          <p:cNvPr id="3" name="2 İçerik Yer Tutucusu"/>
          <p:cNvSpPr>
            <a:spLocks noGrp="1"/>
          </p:cNvSpPr>
          <p:nvPr>
            <p:ph idx="1"/>
          </p:nvPr>
        </p:nvSpPr>
        <p:spPr/>
        <p:txBody>
          <a:bodyPr>
            <a:normAutofit fontScale="92500"/>
          </a:bodyPr>
          <a:lstStyle/>
          <a:p>
            <a:r>
              <a:rPr lang="tr-TR" dirty="0" smtClean="0"/>
              <a:t>Bu durumlar, kamu yönetimin yapısal ve işlevsel faktörlerini kötü etkilemekte, verimliliği, etkinliği, işin hızlıca çözülmesini, kaliteyi düşürmekteydi.</a:t>
            </a:r>
          </a:p>
          <a:p>
            <a:r>
              <a:rPr lang="tr-TR" dirty="0" smtClean="0"/>
              <a:t>Ve  Amerika, İngiltere’nin öncülüğünü çektiği bir çok devletler, 1980’lerde, özel işletmelerde kullanılan bazı yöntem ve anlayışların etkisi altında kalmış, kamu yönetiminde yapısal ve </a:t>
            </a:r>
            <a:r>
              <a:rPr lang="tr-TR" dirty="0" err="1" smtClean="0"/>
              <a:t>işlevlsel</a:t>
            </a:r>
            <a:r>
              <a:rPr lang="tr-TR" dirty="0" smtClean="0"/>
              <a:t> olarak önemli paradigma değişikliği içine girişmiştir. </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Yönetiminde Değişim – </a:t>
            </a:r>
            <a:r>
              <a:rPr lang="tr-TR" dirty="0" smtClean="0"/>
              <a:t>4</a:t>
            </a:r>
            <a:endParaRPr lang="tr-TR" dirty="0"/>
          </a:p>
        </p:txBody>
      </p:sp>
      <p:sp>
        <p:nvSpPr>
          <p:cNvPr id="3" name="2 İçerik Yer Tutucusu"/>
          <p:cNvSpPr>
            <a:spLocks noGrp="1"/>
          </p:cNvSpPr>
          <p:nvPr>
            <p:ph idx="1"/>
          </p:nvPr>
        </p:nvSpPr>
        <p:spPr/>
        <p:txBody>
          <a:bodyPr/>
          <a:lstStyle/>
          <a:p>
            <a:r>
              <a:rPr lang="tr-TR" dirty="0" smtClean="0"/>
              <a:t>Bu değişimler de en başta “</a:t>
            </a:r>
            <a:r>
              <a:rPr lang="tr-TR" dirty="0" err="1" smtClean="0"/>
              <a:t>public</a:t>
            </a:r>
            <a:r>
              <a:rPr lang="tr-TR" dirty="0" smtClean="0"/>
              <a:t> </a:t>
            </a:r>
            <a:r>
              <a:rPr lang="tr-TR" dirty="0" err="1" smtClean="0"/>
              <a:t>administration</a:t>
            </a:r>
            <a:r>
              <a:rPr lang="tr-TR" dirty="0" smtClean="0"/>
              <a:t>” olan ve Türkçede “kamu yönetimi” olarak çevrilen tanımı değiştirmiştir.</a:t>
            </a:r>
          </a:p>
          <a:p>
            <a:r>
              <a:rPr lang="tr-TR" dirty="0" smtClean="0"/>
              <a:t>Yeni ismi “</a:t>
            </a:r>
            <a:r>
              <a:rPr lang="tr-TR" dirty="0" err="1" smtClean="0"/>
              <a:t>public</a:t>
            </a:r>
            <a:r>
              <a:rPr lang="tr-TR" dirty="0" smtClean="0"/>
              <a:t> </a:t>
            </a:r>
            <a:r>
              <a:rPr lang="tr-TR" dirty="0" err="1" smtClean="0"/>
              <a:t>management</a:t>
            </a:r>
            <a:r>
              <a:rPr lang="tr-TR" dirty="0" smtClean="0"/>
              <a:t>” “kamu işletmeciliği almıştır. </a:t>
            </a:r>
          </a:p>
          <a:p>
            <a:r>
              <a:rPr lang="tr-TR" dirty="0" smtClean="0"/>
              <a:t>Yeni Kamu Yönetiminin öncüleri, Amerika ve İngiltere’dir. Devamında ise bir çok </a:t>
            </a:r>
            <a:r>
              <a:rPr lang="tr-TR" dirty="0" err="1" smtClean="0"/>
              <a:t>anglo</a:t>
            </a:r>
            <a:r>
              <a:rPr lang="tr-TR" dirty="0" smtClean="0"/>
              <a:t> – </a:t>
            </a:r>
            <a:r>
              <a:rPr lang="tr-TR" dirty="0" err="1" smtClean="0"/>
              <a:t>sakson</a:t>
            </a:r>
            <a:r>
              <a:rPr lang="tr-TR" dirty="0" smtClean="0"/>
              <a:t> devlet vardır. </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52536" y="764704"/>
            <a:ext cx="9151606" cy="34163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b="1" cap="none" spc="0" dirty="0" smtClean="0">
                <a:ln w="11430"/>
                <a:solidFill>
                  <a:schemeClr val="accent3">
                    <a:lumMod val="75000"/>
                  </a:schemeClr>
                </a:solidFill>
                <a:effectLst>
                  <a:outerShdw blurRad="50800" dist="39000" dir="5460000" algn="tl">
                    <a:srgbClr val="000000">
                      <a:alpha val="38000"/>
                    </a:srgbClr>
                  </a:outerShdw>
                </a:effectLst>
              </a:rPr>
              <a:t>Bir Sonra ki Konu:</a:t>
            </a:r>
          </a:p>
          <a:p>
            <a:pPr algn="ctr"/>
            <a:r>
              <a:rPr lang="tr-TR" sz="5400" b="1" dirty="0" smtClean="0">
                <a:ln w="11430"/>
                <a:solidFill>
                  <a:schemeClr val="accent3">
                    <a:lumMod val="75000"/>
                  </a:schemeClr>
                </a:solidFill>
                <a:effectLst>
                  <a:outerShdw blurRad="50800" dist="39000" dir="5460000" algn="tl">
                    <a:srgbClr val="000000">
                      <a:alpha val="38000"/>
                    </a:srgbClr>
                  </a:outerShdw>
                </a:effectLst>
              </a:rPr>
              <a:t>Geleneksel Kamu Yönetimi</a:t>
            </a:r>
          </a:p>
          <a:p>
            <a:pPr algn="ctr"/>
            <a:r>
              <a:rPr lang="tr-TR" sz="5400" b="1" dirty="0" smtClean="0">
                <a:ln w="11430"/>
                <a:solidFill>
                  <a:schemeClr val="accent3">
                    <a:lumMod val="75000"/>
                  </a:schemeClr>
                </a:solidFill>
                <a:effectLst>
                  <a:outerShdw blurRad="50800" dist="39000" dir="5460000" algn="tl">
                    <a:srgbClr val="000000">
                      <a:alpha val="38000"/>
                    </a:srgbClr>
                  </a:outerShdw>
                </a:effectLst>
              </a:rPr>
              <a:t>Yeni Kamu Yönetimi ve Yönetişim</a:t>
            </a:r>
            <a:endParaRPr lang="tr-TR" sz="5400" b="1" cap="none" spc="0" dirty="0">
              <a:ln w="11430"/>
              <a:solidFill>
                <a:schemeClr val="accent3">
                  <a:lumMod val="75000"/>
                </a:schemeClr>
              </a:solidFill>
              <a:effectLst>
                <a:outerShdw blurRad="50800" dist="39000" dir="5460000" algn="tl">
                  <a:srgbClr val="000000">
                    <a:alpha val="38000"/>
                  </a:srgbClr>
                </a:outerShdw>
              </a:effectLst>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Nedir?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Kamu: Türkçe anlamı olarak bütün, bir ülkede ki halkın tamamı, amme, umum anlamlarına gelmektedir.</a:t>
            </a:r>
          </a:p>
          <a:p>
            <a:r>
              <a:rPr lang="tr-TR" dirty="0" smtClean="0"/>
              <a:t>Kamu Düzeni: Toplumun bütününü ilgilendiren nizam ve hukuki çerçeve,</a:t>
            </a:r>
          </a:p>
          <a:p>
            <a:r>
              <a:rPr lang="tr-TR" dirty="0" smtClean="0"/>
              <a:t>Kamu Sektörü: Devlet eliyle yürütülen ekonomik faaliyetlerin tamamı,</a:t>
            </a:r>
          </a:p>
          <a:p>
            <a:r>
              <a:rPr lang="tr-TR" dirty="0" smtClean="0"/>
              <a:t>Kamuoyu: Bir konuda toplumun büyük bir kesimince benimsenen fikir birliği</a:t>
            </a:r>
            <a:endParaRPr lang="tr-TR" dirty="0" smtClean="0"/>
          </a:p>
          <a:p>
            <a:r>
              <a:rPr lang="tr-TR" dirty="0" smtClean="0"/>
              <a:t>Kamu Kurumu: Devlete bağlı tüzel kişilikte ki kurum ve örgütler,</a:t>
            </a:r>
          </a:p>
          <a:p>
            <a:r>
              <a:rPr lang="tr-TR" dirty="0" smtClean="0"/>
              <a:t>Kamu Personeli: Kamu kurumlarında çalışan kişilerdir.</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Yönetiminin Tanımı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Halkın temel ihtiyaçlarını karşılamaya yönelik mal ve hizmetlerin tümüdür.</a:t>
            </a:r>
          </a:p>
          <a:p>
            <a:r>
              <a:rPr lang="tr-TR" dirty="0" smtClean="0"/>
              <a:t>Kamu politikalarının oluşturulması ve yürütülmesiyle ilgili faaliyetlerin tümüdür.</a:t>
            </a:r>
          </a:p>
          <a:p>
            <a:r>
              <a:rPr lang="tr-TR" dirty="0" smtClean="0"/>
              <a:t>Kamu hizmetlerinin sunumuna ilişkin mevzuatın öngördüğü işler ile idari kararları yerine getirmek üzere yönetim, siyaset, hukuk teorilerinin ve prosedürlerinin uygulanmasıdır.</a:t>
            </a:r>
          </a:p>
          <a:p>
            <a:r>
              <a:rPr lang="tr-TR" dirty="0" smtClean="0"/>
              <a:t>Yasalar ve idari düzenlemeleri uygulamakla ilgili süreçler, organizasyonlar, kamu personelinin eylem ve işlemleri olarak tanımlanır.</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196752"/>
            <a:ext cx="8229600" cy="4525963"/>
          </a:xfrm>
        </p:spPr>
        <p:txBody>
          <a:bodyPr>
            <a:normAutofit lnSpcReduction="10000"/>
          </a:bodyPr>
          <a:lstStyle/>
          <a:p>
            <a:r>
              <a:rPr lang="tr-TR" dirty="0" smtClean="0"/>
              <a:t>Bu tanımlarda ki ortak unsurları dikkate alarak, işlevsel bir kavram olarak kamu yönetimi; yasaların öngördüğü işlerle kamu politikası kararlarını uygulamakla ilgili süreçleri ve faaliyetleri anlatır.</a:t>
            </a:r>
          </a:p>
          <a:p>
            <a:r>
              <a:rPr lang="tr-TR" dirty="0" smtClean="0"/>
              <a:t>Bu minvalde Kamu yönetimi, kamu politikalarının ve programlarının belirlenmesinde önemli bir role sahiptir ve böylece siyasal sürecin bir parçasını oluşturur.</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Kamu Yönetiminin Kavramları</a:t>
            </a:r>
            <a:endParaRPr lang="tr-TR" dirty="0"/>
          </a:p>
        </p:txBody>
      </p:sp>
      <p:sp>
        <p:nvSpPr>
          <p:cNvPr id="3" name="2 İçerik Yer Tutucusu"/>
          <p:cNvSpPr>
            <a:spLocks noGrp="1"/>
          </p:cNvSpPr>
          <p:nvPr>
            <p:ph idx="1"/>
          </p:nvPr>
        </p:nvSpPr>
        <p:spPr/>
        <p:txBody>
          <a:bodyPr/>
          <a:lstStyle/>
          <a:p>
            <a:r>
              <a:rPr lang="tr-TR" dirty="0" smtClean="0"/>
              <a:t>İşlevsel</a:t>
            </a:r>
          </a:p>
          <a:p>
            <a:r>
              <a:rPr lang="tr-TR" dirty="0" smtClean="0"/>
              <a:t>Yapısal</a:t>
            </a:r>
          </a:p>
          <a:p>
            <a:r>
              <a:rPr lang="tr-TR" dirty="0" smtClean="0"/>
              <a:t>Akademik Disiplin</a:t>
            </a:r>
          </a:p>
          <a:p>
            <a:r>
              <a:rPr lang="tr-TR" dirty="0" smtClean="0"/>
              <a:t>Mesleki</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Yönetiminin İşlevsel Kavramı</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Devletin işlevlerine bağlı olarak 1970’li yıllarda Kam yönetiminin paradigmalarında büyük değişimler yaşanmıştır.</a:t>
            </a:r>
          </a:p>
          <a:p>
            <a:r>
              <a:rPr lang="tr-TR" dirty="0" smtClean="0"/>
              <a:t>Yeni Kamu Yönetimi, 1980’lerde özel işletmelerde uygulanan bazı yöntem ve anlayışların etkisi altında kalmıştır.</a:t>
            </a:r>
          </a:p>
          <a:p>
            <a:r>
              <a:rPr lang="tr-TR" dirty="0" smtClean="0"/>
              <a:t>Bu yeni paradigma değişimlerine öncülük eden isimler, “</a:t>
            </a:r>
            <a:r>
              <a:rPr lang="tr-TR" dirty="0" err="1" smtClean="0"/>
              <a:t>public</a:t>
            </a:r>
            <a:r>
              <a:rPr lang="tr-TR" dirty="0" smtClean="0"/>
              <a:t> </a:t>
            </a:r>
            <a:r>
              <a:rPr lang="tr-TR" dirty="0" err="1" smtClean="0"/>
              <a:t>administration</a:t>
            </a:r>
            <a:r>
              <a:rPr lang="tr-TR" dirty="0" smtClean="0"/>
              <a:t>” isminin yerine, “</a:t>
            </a:r>
            <a:r>
              <a:rPr lang="tr-TR" dirty="0" err="1" smtClean="0"/>
              <a:t>public</a:t>
            </a:r>
            <a:r>
              <a:rPr lang="tr-TR" dirty="0" smtClean="0"/>
              <a:t> </a:t>
            </a:r>
            <a:r>
              <a:rPr lang="tr-TR" dirty="0" err="1" smtClean="0"/>
              <a:t>management</a:t>
            </a:r>
            <a:r>
              <a:rPr lang="tr-TR" dirty="0" smtClean="0"/>
              <a:t>” terimini kullanmışlardır. </a:t>
            </a:r>
            <a:endParaRPr lang="tr-TR" dirty="0" smtClean="0"/>
          </a:p>
          <a:p>
            <a:r>
              <a:rPr lang="tr-TR" dirty="0" smtClean="0"/>
              <a:t>Dilimize “kamu işletmeciliği olarak geçen bu tanım, Yeni Kamu Yönetimi Döneminin ilk dalgası olarak karşımıza çıkmaktadır.</a:t>
            </a:r>
          </a:p>
          <a:p>
            <a:r>
              <a:rPr lang="tr-TR" dirty="0" smtClean="0"/>
              <a:t>Kamu işletmeciliği kavramı ise, bir kamu politikasını işlevlerini; etkin, verimli, hızlı, kaliteli olarak yapmak veya yaptırmaktır. </a:t>
            </a:r>
            <a:endParaRPr lang="tr-TR" dirty="0" smtClean="0"/>
          </a:p>
          <a:p>
            <a:r>
              <a:rPr lang="tr-TR" dirty="0" smtClean="0"/>
              <a:t>Geleneksel Kamu Yönetimi ise, tam zıttı olarak, verimlilikle az ilgilenmektedir. </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Yönetiminin </a:t>
            </a:r>
            <a:r>
              <a:rPr lang="tr-TR" dirty="0" smtClean="0"/>
              <a:t>Yapısal Kavramı</a:t>
            </a:r>
            <a:endParaRPr lang="tr-TR" dirty="0"/>
          </a:p>
        </p:txBody>
      </p:sp>
      <p:sp>
        <p:nvSpPr>
          <p:cNvPr id="3" name="2 İçerik Yer Tutucusu"/>
          <p:cNvSpPr>
            <a:spLocks noGrp="1"/>
          </p:cNvSpPr>
          <p:nvPr>
            <p:ph idx="1"/>
          </p:nvPr>
        </p:nvSpPr>
        <p:spPr/>
        <p:txBody>
          <a:bodyPr/>
          <a:lstStyle/>
          <a:p>
            <a:r>
              <a:rPr lang="tr-TR" dirty="0" smtClean="0"/>
              <a:t>Yapısal bir kavram olarak kamu yönetimi, devletin yürütmeye ilişkin kolunun örgütsel görünümünü temsil eder.</a:t>
            </a:r>
          </a:p>
          <a:p>
            <a:r>
              <a:rPr lang="tr-TR" dirty="0" smtClean="0"/>
              <a:t>Kamu Kurumları, hükümetin yönetiminde kamu politikası kararlarını ve yasaları uygulamakla görevlidir.</a:t>
            </a:r>
          </a:p>
          <a:p>
            <a:r>
              <a:rPr lang="tr-TR" dirty="0" smtClean="0"/>
              <a:t>Kamu kurumları, devletin siyasal organlarının yürütmeye ilişkin koludur. </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Kamu Yönetiminin Akademik Disiplinsel Kavramı </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Kamu yönetimi, disiplinler arası köprü görevini yapan, böylece çeşitli disiplinlerden gerekli olan kısımları alan, bunları kamusal sorunların çözümüne ve kamu hizmetlerinin yürütülmesine uygulayan disiplindir. </a:t>
            </a:r>
          </a:p>
          <a:p>
            <a:r>
              <a:rPr lang="tr-TR" dirty="0" smtClean="0"/>
              <a:t>Kamu yönetiminin akademik disiplini, kamu sektörleri ile ilgili yönetim düşünceleri, yapıları, politikaları ve tekniklerini inceler.</a:t>
            </a:r>
          </a:p>
          <a:p>
            <a:r>
              <a:rPr lang="tr-TR" dirty="0" smtClean="0"/>
              <a:t>Kamu yönetimi, siyaset biliminden sosyolojiye, işletme biliminden hukuka, iktisat biliminden, uluslararası ilişkilere kadar çeşitli disiplinlerin kendisiyle ilgili konularını da kapsayan, onlardan yararlanan, disiplinlerin kesişme noktasıdır</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Kamu Yönetiminin Mesleki Kavramı</a:t>
            </a:r>
            <a:endParaRPr lang="tr-TR" dirty="0"/>
          </a:p>
        </p:txBody>
      </p:sp>
      <p:sp>
        <p:nvSpPr>
          <p:cNvPr id="3" name="2 İçerik Yer Tutucusu"/>
          <p:cNvSpPr>
            <a:spLocks noGrp="1"/>
          </p:cNvSpPr>
          <p:nvPr>
            <p:ph idx="1"/>
          </p:nvPr>
        </p:nvSpPr>
        <p:spPr/>
        <p:txBody>
          <a:bodyPr>
            <a:normAutofit fontScale="92500"/>
          </a:bodyPr>
          <a:lstStyle/>
          <a:p>
            <a:r>
              <a:rPr lang="tr-TR" dirty="0" smtClean="0"/>
              <a:t>Kamu Yönetimi, Akademik bir disiplin olduğu kadar, aynı zamanda da bir meslektir. Kamu politikalarını oluşturma, bunları uygulama, planlama, örgütleme, yönlendirme, koordinasyon, denetim, sevk ve idare gibi işlem ve faaliyetler içerisinde görev yapan personelleri barındırır.</a:t>
            </a:r>
          </a:p>
          <a:p>
            <a:r>
              <a:rPr lang="tr-TR" dirty="0" smtClean="0"/>
              <a:t>Bunlar mühendis, iktisatçı, hukukçu, planlamacı, maliyeci veya yönetici statüsünde ki kişilerdir.</a:t>
            </a:r>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755</Words>
  <Application>Microsoft Office PowerPoint</Application>
  <PresentationFormat>Ekran Gösterisi (4:3)</PresentationFormat>
  <Paragraphs>59</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Slayt 1</vt:lpstr>
      <vt:lpstr>Kamu Nedir?</vt:lpstr>
      <vt:lpstr>Kamu Yönetiminin Tanımı</vt:lpstr>
      <vt:lpstr>Slayt 4</vt:lpstr>
      <vt:lpstr>Kamu Yönetiminin Kavramları</vt:lpstr>
      <vt:lpstr>Kamu Yönetiminin İşlevsel Kavramı</vt:lpstr>
      <vt:lpstr>Kamu Yönetiminin Yapısal Kavramı</vt:lpstr>
      <vt:lpstr>Kamu Yönetiminin Akademik Disiplinsel Kavramı </vt:lpstr>
      <vt:lpstr>Kamu Yönetiminin Mesleki Kavramı</vt:lpstr>
      <vt:lpstr>Kamu Yönetiminde Değişim – 1 </vt:lpstr>
      <vt:lpstr>Kamu Yönetiminde Değişim – 2</vt:lpstr>
      <vt:lpstr>Kamu Yönetiminde Değişim – 3</vt:lpstr>
      <vt:lpstr>Kamu Yönetiminde Değişim – 4</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M.Mustafa Kurt</dc:creator>
  <cp:lastModifiedBy>mmeti</cp:lastModifiedBy>
  <cp:revision>22</cp:revision>
  <dcterms:created xsi:type="dcterms:W3CDTF">2020-04-09T05:57:02Z</dcterms:created>
  <dcterms:modified xsi:type="dcterms:W3CDTF">2020-04-09T09:09:39Z</dcterms:modified>
</cp:coreProperties>
</file>